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wma>
</file>

<file path=ppt/media/media2.wma>
</file>

<file path=ppt/media/media3.wma>
</file>

<file path=ppt/media/media4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3D614-B4CE-47B9-9E8C-4A41FB5AB6CC}" type="datetimeFigureOut">
              <a:rPr lang="fr-FR" smtClean="0"/>
              <a:t>17/05/2020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B7487-EDEE-4F48-8DB3-BB74F9D1D5DD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428596" y="285728"/>
            <a:ext cx="8286808" cy="6078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UNION, INTERSECT et MINUS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SQL utilise les opérateurs ensemblistes UNION pour l’union, INTERSECT pour l’intersection et MINUS pour le moins. Ces opérateurs permettent, comme dans le langage algébrique de 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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joindre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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 des tables verticalement, i.e., de combiner dans un résultat unique des lignes provenant de deux interrogations de la manière suivante :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SELECT …..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UNION/INTERSECT/MINUS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SELECT….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endParaRPr kumimoji="0" lang="fr-FR" sz="1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Exemple :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Donner le numéro des fournisseurs qui ne fournissent aucune pièce.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SELECT NF 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FROM FOURNISSEUR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MINUS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SELECT  NF 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</a:tabLs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FROM FOURNITURE;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endParaRPr kumimoji="0" lang="fr-FR" sz="1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Remarques :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Dans une interrogation utilisant des opérateurs ensemblistes :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457200" algn="l"/>
              </a:tabLst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tous les SELECT doivent  avoir le même nombre de colonnes sélectionnées, et leurs types doivent être un à un identiques.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457200" algn="l"/>
              </a:tabLst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les doublons sont éliminés, i.e., l’option UNIQUE/DISTINCT est implicite.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457200" algn="l"/>
              </a:tabLst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les noms des colonnes titres sont ceux de la première relation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457200" algn="l"/>
              </a:tabLst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nous pouvons combiner le résultat de plus de deux SELECT au moyen de ces opérateurs, i.e.,  SELECT1 UNION SELECT2 INTERSECT SELECT 3 ….Dans ce cas l’expression sera évaluée en combinant les deux premiers SELECT à partir de la gauche puis le résultat avec le troisième SELECT etc. Comme dans l’expression arithmétique, nous pouvons modifier l’ordre d’évaluation en utilisant les parenthèses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en-US" sz="1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Exemple</a:t>
            </a: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 :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SELECT1…UNION ( SELECT2… INTERSECT SELECT3…)</a:t>
            </a: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086"/>
    </mc:Choice>
    <mc:Fallback>
      <p:transition spd="slow" advTm="352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ChangeArrowheads="1"/>
          </p:cNvSpPr>
          <p:nvPr/>
        </p:nvSpPr>
        <p:spPr bwMode="auto">
          <a:xfrm>
            <a:off x="357158" y="302359"/>
            <a:ext cx="8358246" cy="6555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Opérateurs d’évaluation d’ensemble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Comme beaucoup de langages relationnels, SQL offre la possibilité d’utiliser sur un ensemble d’informations les opérateurs :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 </a:t>
            </a: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COUNT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 : pour le dénombrement des éléments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SUM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 : pour la somme des éléments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AVG 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: pour la moyenne des éléments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MAX 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: pour la recherche du maximum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MIN : 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pour la recherche du minimum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Exemple :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Donner le nombre des fournisseurs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SELECT COUNT(NF)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FROM FOURNISSEUR;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Donner la quantité totale des pièces p fournies</a:t>
            </a:r>
          </a:p>
          <a:p>
            <a:pPr lvl="1"/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SELECT SUM(QTE)</a:t>
            </a:r>
            <a:endParaRPr lang="fr-FR" sz="1400" dirty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FROM FOURNITURE</a:t>
            </a:r>
            <a:endParaRPr lang="fr-FR" sz="1400" dirty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WHERE NP = </a:t>
            </a:r>
            <a:r>
              <a:rPr lang="fr-FR" sz="1400" dirty="0">
                <a:latin typeface="Times New Roman" pitchFamily="18" charset="0"/>
                <a:cs typeface="Times New Roman" pitchFamily="18" charset="0"/>
                <a:sym typeface="Symbol"/>
              </a:rPr>
              <a:t>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P2</a:t>
            </a:r>
            <a:r>
              <a:rPr lang="fr-FR" sz="1400" dirty="0">
                <a:latin typeface="Times New Roman" pitchFamily="18" charset="0"/>
                <a:cs typeface="Times New Roman" pitchFamily="18" charset="0"/>
                <a:sym typeface="Symbol"/>
              </a:rPr>
              <a:t>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;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 </a:t>
            </a:r>
            <a:endParaRPr lang="fr-FR" sz="1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fr-FR" sz="1400" b="1" dirty="0">
                <a:latin typeface="Times New Roman" pitchFamily="18" charset="0"/>
                <a:cs typeface="Times New Roman" pitchFamily="18" charset="0"/>
              </a:rPr>
              <a:t>Attention !</a:t>
            </a:r>
            <a:r>
              <a:rPr lang="fr-FR" sz="1400" dirty="0">
                <a:latin typeface="Times New Roman" pitchFamily="18" charset="0"/>
                <a:cs typeface="Times New Roman" pitchFamily="18" charset="0"/>
              </a:rPr>
              <a:t> Ce résultat est d’un type différent de ceux vus précédemment. Il est, par exemple, impossible de demander en résultat, à la fois une colonne et une fonction sur cette colonne. Par exemple : SELECT SALAIRE, SUM(SALAIRE) est invalide.</a:t>
            </a:r>
          </a:p>
          <a:p>
            <a:r>
              <a:rPr lang="fr-FR" sz="1400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r>
              <a:rPr lang="fr-FR" sz="1400" dirty="0">
                <a:latin typeface="Times New Roman" pitchFamily="18" charset="0"/>
                <a:cs typeface="Times New Roman" pitchFamily="18" charset="0"/>
              </a:rPr>
              <a:t>Un select de groupe peut être utilisé dans une sous interrogation </a:t>
            </a:r>
            <a:r>
              <a:rPr lang="fr-FR" sz="1400" dirty="0" smtClean="0">
                <a:latin typeface="Times New Roman" pitchFamily="18" charset="0"/>
                <a:cs typeface="Times New Roman" pitchFamily="18" charset="0"/>
              </a:rPr>
              <a:t>:</a:t>
            </a:r>
            <a:endParaRPr lang="fr-FR" sz="1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fr-FR" sz="1400" dirty="0">
                <a:latin typeface="Times New Roman" pitchFamily="18" charset="0"/>
                <a:cs typeface="Times New Roman" pitchFamily="18" charset="0"/>
              </a:rPr>
              <a:t>Exemple :</a:t>
            </a:r>
          </a:p>
          <a:p>
            <a:r>
              <a:rPr lang="fr-FR" sz="1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sz="1400" dirty="0" smtClean="0">
                <a:latin typeface="Times New Roman" pitchFamily="18" charset="0"/>
                <a:cs typeface="Times New Roman" pitchFamily="18" charset="0"/>
              </a:rPr>
              <a:t>Donner </a:t>
            </a:r>
            <a:r>
              <a:rPr lang="fr-FR" sz="1400" dirty="0">
                <a:latin typeface="Times New Roman" pitchFamily="18" charset="0"/>
                <a:cs typeface="Times New Roman" pitchFamily="18" charset="0"/>
              </a:rPr>
              <a:t>le numéro, le nom et le matériau des pièces dont la quantité est la plus élevée.</a:t>
            </a:r>
          </a:p>
          <a:p>
            <a:r>
              <a:rPr lang="fr-FR" sz="1400" dirty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SELECT </a:t>
            </a:r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NP, NOM, MATERIAU</a:t>
            </a:r>
            <a:endParaRPr lang="fr-FR" sz="1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FROM PIECE</a:t>
            </a:r>
            <a:endParaRPr lang="fr-FR" sz="1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WHERE NP IN SELECT NP</a:t>
            </a:r>
            <a:endParaRPr lang="fr-FR" sz="1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			FROM FOURNITURE</a:t>
            </a:r>
            <a:endParaRPr lang="fr-FR" sz="1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			WHERE QTE = SELECT MAX(QTE)</a:t>
            </a:r>
            <a:endParaRPr lang="fr-FR" sz="1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>
                <a:latin typeface="Times New Roman" pitchFamily="18" charset="0"/>
                <a:cs typeface="Times New Roman" pitchFamily="18" charset="0"/>
              </a:rPr>
              <a:t>						</a:t>
            </a:r>
            <a:r>
              <a:rPr lang="fr-FR" sz="1400" dirty="0">
                <a:latin typeface="Times New Roman" pitchFamily="18" charset="0"/>
                <a:cs typeface="Times New Roman" pitchFamily="18" charset="0"/>
              </a:rPr>
              <a:t>FROM FOURNITURE;</a:t>
            </a: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378"/>
    </mc:Choice>
    <mc:Fallback>
      <p:transition spd="slow" advTm="329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ChangeArrowheads="1"/>
          </p:cNvSpPr>
          <p:nvPr/>
        </p:nvSpPr>
        <p:spPr bwMode="auto">
          <a:xfrm>
            <a:off x="357158" y="928670"/>
            <a:ext cx="8429684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20663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Calcul sur plusieurs groupes : GROUP BY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Il est possible de subdiviser la table en groupe,  chaque groupe étant l’ensemble des lignes ayant une valeur commune. Ceci s’effectue par 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GROUP BY exp1 [,exp2,…]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Qui définit les groupes comme les ensembles de lignes pour lesquelles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exp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 prend la même valeur.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Un select de groupe avec une clause GROUP BY donnera une ligne résultat pour chaque groupe.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Exemple1 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Pour chaque pièce fournie, donner le numéro de pièce et le nombre de fournisseurs qui la fournissent.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SELECT NP, COUNT(NF)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FROM FOURNITURE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GROUP BY NP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Ici le GROUP BY partitionne la table FOURNITURE par NP puis le SELECT donne la valeur unique de pièce et le compte correspondant des fournisseurs pour chaque partition.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2206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En général, quand le GROUP BY est utilisé, chaque item dans le SELECT doit avoir la propriété d’unicité pour tout un groupe et non pas individuellement </a:t>
            </a:r>
            <a:r>
              <a:rPr kumimoji="0" lang="fr-FR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monovalué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pour un groupe. 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075"/>
    </mc:Choice>
    <mc:Fallback>
      <p:transition spd="slow" advTm="288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 noChangeArrowheads="1"/>
          </p:cNvSpPr>
          <p:nvPr/>
        </p:nvSpPr>
        <p:spPr bwMode="auto">
          <a:xfrm>
            <a:off x="428596" y="642918"/>
            <a:ext cx="8215370" cy="3293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85800" algn="l"/>
              </a:tabLst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Exemple2 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85800" algn="l"/>
              </a:tabLs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Soit la relation EMPLOYE (NSS, NOM, PRENOM, NPROJ, SAL, NDEP)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85800" algn="l"/>
              </a:tabLst>
            </a:pP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85800" algn="l"/>
              </a:tabLs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On veut calculer le salaire moyen par département et par projet.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SELECT NDEP, NPROJ, AVG(SAL)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FROM EMPLOYE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  <a:tabLst>
                <a:tab pos="685800" algn="l"/>
              </a:tabLs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GROUP BY NDEP, NPROJ;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85800" algn="l"/>
              </a:tabLst>
            </a:pPr>
            <a:endParaRPr kumimoji="0" lang="fr-FR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85800" algn="l"/>
              </a:tabLst>
            </a:pPr>
            <a:r>
              <a:rPr kumimoji="0" lang="fr-FR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Cohérence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du résultat 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685800" algn="l"/>
              </a:tabLs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Dans la liste des colonnes résultats d’un SELECT de groupe ne peuvent figurer que des caractéristiques de groupe, i.e., 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685800" algn="l"/>
              </a:tabLs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des fonctions de groupe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>
                <a:tab pos="685800" algn="l"/>
              </a:tabLs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des expressions figurant dans le GROUP BY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336"/>
    </mc:Choice>
    <mc:Fallback>
      <p:transition spd="slow" advTm="2023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83</Words>
  <Application>Microsoft Office PowerPoint</Application>
  <PresentationFormat>Affichage à l'écran (4:3)</PresentationFormat>
  <Paragraphs>77</Paragraphs>
  <Slides>4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Calibri</vt:lpstr>
      <vt:lpstr>Symbol</vt:lpstr>
      <vt:lpstr>Times New Roman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 </dc:creator>
  <cp:lastModifiedBy>Utilisateur Windows</cp:lastModifiedBy>
  <cp:revision>3</cp:revision>
  <dcterms:created xsi:type="dcterms:W3CDTF">2020-05-02T11:20:08Z</dcterms:created>
  <dcterms:modified xsi:type="dcterms:W3CDTF">2020-05-17T10:50:06Z</dcterms:modified>
</cp:coreProperties>
</file>

<file path=docProps/thumbnail.jpeg>
</file>